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1778" r:id="rId2"/>
    <p:sldId id="1783" r:id="rId3"/>
    <p:sldId id="1784" r:id="rId4"/>
    <p:sldId id="1781" r:id="rId5"/>
    <p:sldId id="1872" r:id="rId6"/>
    <p:sldId id="1883" r:id="rId7"/>
    <p:sldId id="1903" r:id="rId8"/>
    <p:sldId id="1885" r:id="rId9"/>
    <p:sldId id="1890" r:id="rId10"/>
    <p:sldId id="1886" r:id="rId11"/>
    <p:sldId id="1887" r:id="rId12"/>
    <p:sldId id="1888" r:id="rId13"/>
    <p:sldId id="1889" r:id="rId14"/>
    <p:sldId id="1891" r:id="rId15"/>
    <p:sldId id="1892" r:id="rId16"/>
    <p:sldId id="1893" r:id="rId17"/>
    <p:sldId id="1894" r:id="rId18"/>
    <p:sldId id="1895" r:id="rId19"/>
    <p:sldId id="1896" r:id="rId20"/>
    <p:sldId id="1898" r:id="rId21"/>
    <p:sldId id="1897" r:id="rId22"/>
    <p:sldId id="1899" r:id="rId23"/>
    <p:sldId id="1900" r:id="rId24"/>
    <p:sldId id="1901" r:id="rId25"/>
    <p:sldId id="1902" r:id="rId26"/>
    <p:sldId id="1904" r:id="rId27"/>
    <p:sldId id="1905" r:id="rId28"/>
    <p:sldId id="1906" r:id="rId29"/>
    <p:sldId id="1910" r:id="rId30"/>
    <p:sldId id="1911" r:id="rId31"/>
    <p:sldId id="1909" r:id="rId32"/>
    <p:sldId id="1907" r:id="rId33"/>
    <p:sldId id="1908" r:id="rId34"/>
    <p:sldId id="1912" r:id="rId35"/>
    <p:sldId id="1913" r:id="rId36"/>
    <p:sldId id="1914" r:id="rId37"/>
    <p:sldId id="1915" r:id="rId38"/>
    <p:sldId id="1787"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0" autoAdjust="0"/>
    <p:restoredTop sz="88529" autoAdjust="0"/>
  </p:normalViewPr>
  <p:slideViewPr>
    <p:cSldViewPr>
      <p:cViewPr varScale="1">
        <p:scale>
          <a:sx n="78" d="100"/>
          <a:sy n="78" d="100"/>
        </p:scale>
        <p:origin x="924" y="36"/>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1/22/2024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180Search_Indexes/050MARC_21_Search_Indexes" TargetMode="External"/><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323528" y="2706115"/>
            <a:ext cx="6196533" cy="1305174"/>
          </a:xfrm>
        </p:spPr>
        <p:txBody>
          <a:bodyPr/>
          <a:lstStyle/>
          <a:p>
            <a:r>
              <a:rPr lang="en-US" sz="2800" dirty="0"/>
              <a:t>Physical holdings advanced search</a:t>
            </a:r>
            <a:endParaRPr lang="LID4096" sz="28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323528" y="4277595"/>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8FBB03-5BEE-4636-A54C-C95FBBA98337}"/>
              </a:ext>
            </a:extLst>
          </p:cNvPr>
          <p:cNvPicPr>
            <a:picLocks noChangeAspect="1"/>
          </p:cNvPicPr>
          <p:nvPr/>
        </p:nvPicPr>
        <p:blipFill>
          <a:blip r:embed="rId2"/>
          <a:stretch>
            <a:fillRect/>
          </a:stretch>
        </p:blipFill>
        <p:spPr>
          <a:xfrm>
            <a:off x="0" y="1275606"/>
            <a:ext cx="9144000" cy="309966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After clicking “Search” we see that we have 8 results</a:t>
            </a:r>
          </a:p>
          <a:p>
            <a:pPr marL="457200" indent="-457200">
              <a:buFont typeface="+mj-lt"/>
              <a:buAutoNum type="arabicPeriod"/>
            </a:pPr>
            <a:endParaRPr lang="en-US" dirty="0"/>
          </a:p>
        </p:txBody>
      </p:sp>
      <p:sp>
        <p:nvSpPr>
          <p:cNvPr id="7" name="Rectangle 6">
            <a:extLst>
              <a:ext uri="{FF2B5EF4-FFF2-40B4-BE49-F238E27FC236}">
                <a16:creationId xmlns:a16="http://schemas.microsoft.com/office/drawing/2014/main" id="{70710CE7-4400-48CF-88A0-8F5D02401F18}"/>
              </a:ext>
            </a:extLst>
          </p:cNvPr>
          <p:cNvSpPr/>
          <p:nvPr/>
        </p:nvSpPr>
        <p:spPr>
          <a:xfrm>
            <a:off x="1619672" y="1689926"/>
            <a:ext cx="648072" cy="305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55ABBD-5344-4B7E-855A-FECC2092B239}"/>
              </a:ext>
            </a:extLst>
          </p:cNvPr>
          <p:cNvSpPr/>
          <p:nvPr/>
        </p:nvSpPr>
        <p:spPr>
          <a:xfrm>
            <a:off x="2299683" y="1689925"/>
            <a:ext cx="5224645" cy="3057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90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B039B3-97F6-48A6-962B-89C8AA32A20D}"/>
              </a:ext>
            </a:extLst>
          </p:cNvPr>
          <p:cNvPicPr>
            <a:picLocks noChangeAspect="1"/>
          </p:cNvPicPr>
          <p:nvPr/>
        </p:nvPicPr>
        <p:blipFill>
          <a:blip r:embed="rId2"/>
          <a:stretch>
            <a:fillRect/>
          </a:stretch>
        </p:blipFill>
        <p:spPr>
          <a:xfrm>
            <a:off x="661987" y="1500187"/>
            <a:ext cx="7820025" cy="214312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If we click the “And” Boolean operator …</a:t>
            </a:r>
          </a:p>
          <a:p>
            <a:pPr marL="457200" indent="-457200">
              <a:buFont typeface="+mj-lt"/>
              <a:buAutoNum type="arabicPeriod"/>
            </a:pPr>
            <a:endParaRPr lang="en-US" dirty="0"/>
          </a:p>
        </p:txBody>
      </p:sp>
      <p:sp>
        <p:nvSpPr>
          <p:cNvPr id="7" name="Rectangle 6">
            <a:extLst>
              <a:ext uri="{FF2B5EF4-FFF2-40B4-BE49-F238E27FC236}">
                <a16:creationId xmlns:a16="http://schemas.microsoft.com/office/drawing/2014/main" id="{70710CE7-4400-48CF-88A0-8F5D02401F18}"/>
              </a:ext>
            </a:extLst>
          </p:cNvPr>
          <p:cNvSpPr/>
          <p:nvPr/>
        </p:nvSpPr>
        <p:spPr>
          <a:xfrm>
            <a:off x="827584" y="2573551"/>
            <a:ext cx="360040" cy="305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090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F01B7E-E686-4138-A1CC-FCED065C1D10}"/>
              </a:ext>
            </a:extLst>
          </p:cNvPr>
          <p:cNvPicPr>
            <a:picLocks noChangeAspect="1"/>
          </p:cNvPicPr>
          <p:nvPr/>
        </p:nvPicPr>
        <p:blipFill>
          <a:blip r:embed="rId2"/>
          <a:stretch>
            <a:fillRect/>
          </a:stretch>
        </p:blipFill>
        <p:spPr>
          <a:xfrm>
            <a:off x="666750" y="1504950"/>
            <a:ext cx="7810500" cy="213360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Then we can change the operator to “Or” (and vice versa)</a:t>
            </a:r>
          </a:p>
        </p:txBody>
      </p:sp>
      <p:sp>
        <p:nvSpPr>
          <p:cNvPr id="7" name="Rectangle 6">
            <a:extLst>
              <a:ext uri="{FF2B5EF4-FFF2-40B4-BE49-F238E27FC236}">
                <a16:creationId xmlns:a16="http://schemas.microsoft.com/office/drawing/2014/main" id="{70710CE7-4400-48CF-88A0-8F5D02401F18}"/>
              </a:ext>
            </a:extLst>
          </p:cNvPr>
          <p:cNvSpPr/>
          <p:nvPr/>
        </p:nvSpPr>
        <p:spPr>
          <a:xfrm>
            <a:off x="827584" y="2573551"/>
            <a:ext cx="360040" cy="305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144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4C299-54A5-4FAC-932E-2EE5A24D6C11}"/>
              </a:ext>
            </a:extLst>
          </p:cNvPr>
          <p:cNvPicPr>
            <a:picLocks noChangeAspect="1"/>
          </p:cNvPicPr>
          <p:nvPr/>
        </p:nvPicPr>
        <p:blipFill>
          <a:blip r:embed="rId2"/>
          <a:stretch>
            <a:fillRect/>
          </a:stretch>
        </p:blipFill>
        <p:spPr>
          <a:xfrm>
            <a:off x="0" y="2053296"/>
            <a:ext cx="9144000" cy="253467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Searching with “Or” gives us 9 results (which means one of the records has “</a:t>
            </a:r>
            <a:r>
              <a:rPr lang="en-US" dirty="0" err="1"/>
              <a:t>Shneur</a:t>
            </a:r>
            <a:r>
              <a:rPr lang="en-US" dirty="0"/>
              <a:t> </a:t>
            </a:r>
            <a:r>
              <a:rPr lang="en-US" dirty="0" err="1"/>
              <a:t>Zalman</a:t>
            </a:r>
            <a:r>
              <a:rPr lang="en-US" dirty="0"/>
              <a:t> of </a:t>
            </a:r>
            <a:r>
              <a:rPr lang="en-US" dirty="0" err="1"/>
              <a:t>Lyady</a:t>
            </a:r>
            <a:r>
              <a:rPr lang="en-US" dirty="0"/>
              <a:t>” in the title or subject but not both, because we had 8 results with “and”)</a:t>
            </a:r>
          </a:p>
        </p:txBody>
      </p:sp>
      <p:sp>
        <p:nvSpPr>
          <p:cNvPr id="7" name="Rectangle 6">
            <a:extLst>
              <a:ext uri="{FF2B5EF4-FFF2-40B4-BE49-F238E27FC236}">
                <a16:creationId xmlns:a16="http://schemas.microsoft.com/office/drawing/2014/main" id="{70710CE7-4400-48CF-88A0-8F5D02401F18}"/>
              </a:ext>
            </a:extLst>
          </p:cNvPr>
          <p:cNvSpPr/>
          <p:nvPr/>
        </p:nvSpPr>
        <p:spPr>
          <a:xfrm>
            <a:off x="1619672" y="2139702"/>
            <a:ext cx="648072" cy="305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96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523A17-2644-4F9B-9381-DA8719D2E577}"/>
              </a:ext>
            </a:extLst>
          </p:cNvPr>
          <p:cNvPicPr>
            <a:picLocks noChangeAspect="1"/>
          </p:cNvPicPr>
          <p:nvPr/>
        </p:nvPicPr>
        <p:blipFill>
          <a:blip r:embed="rId2"/>
          <a:stretch>
            <a:fillRect/>
          </a:stretch>
        </p:blipFill>
        <p:spPr>
          <a:xfrm>
            <a:off x="0" y="1707654"/>
            <a:ext cx="9144000" cy="279768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When we click the Advanced Search link from the results, we return to the last search which was done</a:t>
            </a:r>
          </a:p>
        </p:txBody>
      </p:sp>
      <p:sp>
        <p:nvSpPr>
          <p:cNvPr id="7" name="Rectangle 6">
            <a:extLst>
              <a:ext uri="{FF2B5EF4-FFF2-40B4-BE49-F238E27FC236}">
                <a16:creationId xmlns:a16="http://schemas.microsoft.com/office/drawing/2014/main" id="{70710CE7-4400-48CF-88A0-8F5D02401F18}"/>
              </a:ext>
            </a:extLst>
          </p:cNvPr>
          <p:cNvSpPr/>
          <p:nvPr/>
        </p:nvSpPr>
        <p:spPr>
          <a:xfrm>
            <a:off x="71500" y="1731462"/>
            <a:ext cx="252028" cy="3057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D755066-111A-442E-B5F1-79EFC2419867}"/>
              </a:ext>
            </a:extLst>
          </p:cNvPr>
          <p:cNvSpPr txBox="1"/>
          <p:nvPr/>
        </p:nvSpPr>
        <p:spPr>
          <a:xfrm>
            <a:off x="251520" y="2571750"/>
            <a:ext cx="2304256" cy="369332"/>
          </a:xfrm>
          <a:prstGeom prst="rect">
            <a:avLst/>
          </a:prstGeom>
          <a:solidFill>
            <a:schemeClr val="bg1"/>
          </a:solidFill>
          <a:ln>
            <a:solidFill>
              <a:schemeClr val="accent1"/>
            </a:solidFill>
          </a:ln>
        </p:spPr>
        <p:txBody>
          <a:bodyPr wrap="square" rtlCol="0">
            <a:spAutoFit/>
          </a:bodyPr>
          <a:lstStyle/>
          <a:p>
            <a:r>
              <a:rPr lang="en-US" dirty="0"/>
              <a:t>We will now click here</a:t>
            </a:r>
          </a:p>
        </p:txBody>
      </p:sp>
      <p:cxnSp>
        <p:nvCxnSpPr>
          <p:cNvPr id="11" name="Straight Arrow Connector 10">
            <a:extLst>
              <a:ext uri="{FF2B5EF4-FFF2-40B4-BE49-F238E27FC236}">
                <a16:creationId xmlns:a16="http://schemas.microsoft.com/office/drawing/2014/main" id="{B7B56B63-FCE7-4FA6-9AEF-2BB94C6AB4CF}"/>
              </a:ext>
            </a:extLst>
          </p:cNvPr>
          <p:cNvCxnSpPr/>
          <p:nvPr/>
        </p:nvCxnSpPr>
        <p:spPr>
          <a:xfrm flipH="1" flipV="1">
            <a:off x="323528" y="2061029"/>
            <a:ext cx="360040" cy="5107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91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We have now returned to our previous search query</a:t>
            </a:r>
          </a:p>
        </p:txBody>
      </p:sp>
      <p:pic>
        <p:nvPicPr>
          <p:cNvPr id="8" name="Picture 7">
            <a:extLst>
              <a:ext uri="{FF2B5EF4-FFF2-40B4-BE49-F238E27FC236}">
                <a16:creationId xmlns:a16="http://schemas.microsoft.com/office/drawing/2014/main" id="{555840A1-4D48-4843-89E4-7E126E26E1D6}"/>
              </a:ext>
            </a:extLst>
          </p:cNvPr>
          <p:cNvPicPr>
            <a:picLocks noChangeAspect="1"/>
          </p:cNvPicPr>
          <p:nvPr/>
        </p:nvPicPr>
        <p:blipFill>
          <a:blip r:embed="rId2"/>
          <a:stretch>
            <a:fillRect/>
          </a:stretch>
        </p:blipFill>
        <p:spPr>
          <a:xfrm>
            <a:off x="652462" y="1551409"/>
            <a:ext cx="7839075" cy="2676525"/>
          </a:xfrm>
          <a:prstGeom prst="rect">
            <a:avLst/>
          </a:prstGeom>
          <a:ln>
            <a:solidFill>
              <a:schemeClr val="tx1"/>
            </a:solidFill>
          </a:ln>
        </p:spPr>
      </p:pic>
    </p:spTree>
    <p:extLst>
      <p:ext uri="{BB962C8B-B14F-4D97-AF65-F5344CB8AC3E}">
        <p14:creationId xmlns:p14="http://schemas.microsoft.com/office/powerpoint/2010/main" val="246641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We will now show how to use a “group”, which can function as a “search within a search”.</a:t>
            </a:r>
          </a:p>
          <a:p>
            <a:r>
              <a:rPr lang="en-US" dirty="0"/>
              <a:t>Our goal here will be to get everything which has “</a:t>
            </a:r>
            <a:r>
              <a:rPr lang="en-US" dirty="0" err="1"/>
              <a:t>Shneur</a:t>
            </a:r>
            <a:r>
              <a:rPr lang="en-US" dirty="0"/>
              <a:t> </a:t>
            </a:r>
            <a:r>
              <a:rPr lang="en-US" dirty="0" err="1"/>
              <a:t>Zalman</a:t>
            </a:r>
            <a:r>
              <a:rPr lang="en-US" dirty="0"/>
              <a:t> of </a:t>
            </a:r>
            <a:r>
              <a:rPr lang="en-US" dirty="0" err="1"/>
              <a:t>Lyady</a:t>
            </a:r>
            <a:r>
              <a:rPr lang="en-US" dirty="0"/>
              <a:t>” in the bibliographic title, and either “sheep” or “calf” in the binding note.</a:t>
            </a:r>
          </a:p>
          <a:p>
            <a:r>
              <a:rPr lang="en-US" dirty="0"/>
              <a:t>First we will do the title search, and then add a “group”.  The group will be “Holdings Binding note contains keywords “sheep” or “Holdings Binding note contains keywords “calf” </a:t>
            </a:r>
          </a:p>
          <a:p>
            <a:endParaRPr lang="en-US" dirty="0"/>
          </a:p>
          <a:p>
            <a:endParaRPr lang="en-US" dirty="0"/>
          </a:p>
        </p:txBody>
      </p:sp>
    </p:spTree>
    <p:extLst>
      <p:ext uri="{BB962C8B-B14F-4D97-AF65-F5344CB8AC3E}">
        <p14:creationId xmlns:p14="http://schemas.microsoft.com/office/powerpoint/2010/main" val="1753069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We will now add the group</a:t>
            </a:r>
          </a:p>
          <a:p>
            <a:endParaRPr lang="en-US" dirty="0"/>
          </a:p>
          <a:p>
            <a:endParaRPr lang="en-US" dirty="0"/>
          </a:p>
        </p:txBody>
      </p:sp>
      <p:pic>
        <p:nvPicPr>
          <p:cNvPr id="6" name="Picture 5">
            <a:extLst>
              <a:ext uri="{FF2B5EF4-FFF2-40B4-BE49-F238E27FC236}">
                <a16:creationId xmlns:a16="http://schemas.microsoft.com/office/drawing/2014/main" id="{EE996944-90FF-49F0-9A98-0EB158925F69}"/>
              </a:ext>
            </a:extLst>
          </p:cNvPr>
          <p:cNvPicPr>
            <a:picLocks noChangeAspect="1"/>
          </p:cNvPicPr>
          <p:nvPr/>
        </p:nvPicPr>
        <p:blipFill>
          <a:blip r:embed="rId2"/>
          <a:stretch>
            <a:fillRect/>
          </a:stretch>
        </p:blipFill>
        <p:spPr>
          <a:xfrm>
            <a:off x="685800" y="1638300"/>
            <a:ext cx="7772400" cy="1866900"/>
          </a:xfrm>
          <a:prstGeom prst="rect">
            <a:avLst/>
          </a:prstGeom>
          <a:ln>
            <a:solidFill>
              <a:schemeClr val="tx1"/>
            </a:solidFill>
          </a:ln>
        </p:spPr>
      </p:pic>
      <p:sp>
        <p:nvSpPr>
          <p:cNvPr id="7" name="TextBox 6">
            <a:extLst>
              <a:ext uri="{FF2B5EF4-FFF2-40B4-BE49-F238E27FC236}">
                <a16:creationId xmlns:a16="http://schemas.microsoft.com/office/drawing/2014/main" id="{BEAFFA18-3EFC-46D7-AC68-8DA197A9F4FA}"/>
              </a:ext>
            </a:extLst>
          </p:cNvPr>
          <p:cNvSpPr txBox="1"/>
          <p:nvPr/>
        </p:nvSpPr>
        <p:spPr>
          <a:xfrm>
            <a:off x="3347864" y="1419622"/>
            <a:ext cx="2808312" cy="369332"/>
          </a:xfrm>
          <a:prstGeom prst="rect">
            <a:avLst/>
          </a:prstGeom>
          <a:solidFill>
            <a:schemeClr val="bg1"/>
          </a:solidFill>
          <a:ln>
            <a:solidFill>
              <a:schemeClr val="tx1"/>
            </a:solidFill>
          </a:ln>
        </p:spPr>
        <p:txBody>
          <a:bodyPr wrap="square" rtlCol="0">
            <a:spAutoFit/>
          </a:bodyPr>
          <a:lstStyle/>
          <a:p>
            <a:r>
              <a:rPr lang="en-US" dirty="0"/>
              <a:t>Click here to add the group</a:t>
            </a:r>
          </a:p>
        </p:txBody>
      </p:sp>
      <p:cxnSp>
        <p:nvCxnSpPr>
          <p:cNvPr id="8" name="Straight Arrow Connector 7">
            <a:extLst>
              <a:ext uri="{FF2B5EF4-FFF2-40B4-BE49-F238E27FC236}">
                <a16:creationId xmlns:a16="http://schemas.microsoft.com/office/drawing/2014/main" id="{5EC8EBA6-FBDA-4708-9E09-11B411513EF7}"/>
              </a:ext>
            </a:extLst>
          </p:cNvPr>
          <p:cNvCxnSpPr>
            <a:cxnSpLocks/>
          </p:cNvCxnSpPr>
          <p:nvPr/>
        </p:nvCxnSpPr>
        <p:spPr>
          <a:xfrm flipH="1">
            <a:off x="1835696" y="2205045"/>
            <a:ext cx="1728192"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6199C2B-E658-4FEF-8247-42ED17C4C7DB}"/>
              </a:ext>
            </a:extLst>
          </p:cNvPr>
          <p:cNvCxnSpPr>
            <a:cxnSpLocks/>
          </p:cNvCxnSpPr>
          <p:nvPr/>
        </p:nvCxnSpPr>
        <p:spPr>
          <a:xfrm flipV="1">
            <a:off x="3563888" y="1788955"/>
            <a:ext cx="733600" cy="41609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424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6D4A8C-C252-4EBF-A88C-80658B7E05C0}"/>
              </a:ext>
            </a:extLst>
          </p:cNvPr>
          <p:cNvPicPr>
            <a:picLocks noChangeAspect="1"/>
          </p:cNvPicPr>
          <p:nvPr/>
        </p:nvPicPr>
        <p:blipFill>
          <a:blip r:embed="rId2"/>
          <a:stretch>
            <a:fillRect/>
          </a:stretch>
        </p:blipFill>
        <p:spPr>
          <a:xfrm>
            <a:off x="1093967" y="1597623"/>
            <a:ext cx="6956065" cy="321441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The group got added and now we will choose desired fields, values and operator in the group.</a:t>
            </a:r>
          </a:p>
          <a:p>
            <a:endParaRPr lang="en-US" dirty="0"/>
          </a:p>
          <a:p>
            <a:endParaRPr lang="en-US" dirty="0"/>
          </a:p>
        </p:txBody>
      </p:sp>
      <p:sp>
        <p:nvSpPr>
          <p:cNvPr id="7" name="TextBox 6">
            <a:extLst>
              <a:ext uri="{FF2B5EF4-FFF2-40B4-BE49-F238E27FC236}">
                <a16:creationId xmlns:a16="http://schemas.microsoft.com/office/drawing/2014/main" id="{BEAFFA18-3EFC-46D7-AC68-8DA197A9F4FA}"/>
              </a:ext>
            </a:extLst>
          </p:cNvPr>
          <p:cNvSpPr txBox="1"/>
          <p:nvPr/>
        </p:nvSpPr>
        <p:spPr>
          <a:xfrm>
            <a:off x="5238288" y="1287886"/>
            <a:ext cx="2808312" cy="369332"/>
          </a:xfrm>
          <a:prstGeom prst="rect">
            <a:avLst/>
          </a:prstGeom>
          <a:solidFill>
            <a:schemeClr val="bg1"/>
          </a:solidFill>
          <a:ln>
            <a:solidFill>
              <a:schemeClr val="tx1"/>
            </a:solidFill>
          </a:ln>
        </p:spPr>
        <p:txBody>
          <a:bodyPr wrap="square" rtlCol="0">
            <a:spAutoFit/>
          </a:bodyPr>
          <a:lstStyle/>
          <a:p>
            <a:r>
              <a:rPr lang="en-US" dirty="0"/>
              <a:t>This is the group</a:t>
            </a:r>
          </a:p>
        </p:txBody>
      </p:sp>
      <p:cxnSp>
        <p:nvCxnSpPr>
          <p:cNvPr id="8" name="Straight Arrow Connector 7">
            <a:extLst>
              <a:ext uri="{FF2B5EF4-FFF2-40B4-BE49-F238E27FC236}">
                <a16:creationId xmlns:a16="http://schemas.microsoft.com/office/drawing/2014/main" id="{5EC8EBA6-FBDA-4708-9E09-11B411513EF7}"/>
              </a:ext>
            </a:extLst>
          </p:cNvPr>
          <p:cNvCxnSpPr>
            <a:cxnSpLocks/>
          </p:cNvCxnSpPr>
          <p:nvPr/>
        </p:nvCxnSpPr>
        <p:spPr>
          <a:xfrm>
            <a:off x="5454312" y="2073309"/>
            <a:ext cx="0" cy="7144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6199C2B-E658-4FEF-8247-42ED17C4C7DB}"/>
              </a:ext>
            </a:extLst>
          </p:cNvPr>
          <p:cNvCxnSpPr>
            <a:cxnSpLocks/>
          </p:cNvCxnSpPr>
          <p:nvPr/>
        </p:nvCxnSpPr>
        <p:spPr>
          <a:xfrm flipV="1">
            <a:off x="5454312" y="1657219"/>
            <a:ext cx="733600" cy="41609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933AF6-631A-4928-811B-A95383012B3A}"/>
              </a:ext>
            </a:extLst>
          </p:cNvPr>
          <p:cNvSpPr/>
          <p:nvPr/>
        </p:nvSpPr>
        <p:spPr>
          <a:xfrm>
            <a:off x="1619672" y="2787774"/>
            <a:ext cx="5256584"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185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Now we have our desired search: everything which has “</a:t>
            </a:r>
            <a:r>
              <a:rPr lang="en-US" dirty="0" err="1"/>
              <a:t>Shneur</a:t>
            </a:r>
            <a:r>
              <a:rPr lang="en-US" dirty="0"/>
              <a:t> </a:t>
            </a:r>
            <a:r>
              <a:rPr lang="en-US" dirty="0" err="1"/>
              <a:t>Zalman</a:t>
            </a:r>
            <a:r>
              <a:rPr lang="en-US" dirty="0"/>
              <a:t> of </a:t>
            </a:r>
            <a:r>
              <a:rPr lang="en-US" dirty="0" err="1"/>
              <a:t>Lyady</a:t>
            </a:r>
            <a:r>
              <a:rPr lang="en-US" dirty="0"/>
              <a:t>” in the bibliographic title, and either “sheep” or “calf” in the binding note.</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3CE0DA9B-7A53-4BEB-BEBC-C0336A5A26F1}"/>
              </a:ext>
            </a:extLst>
          </p:cNvPr>
          <p:cNvPicPr>
            <a:picLocks noChangeAspect="1"/>
          </p:cNvPicPr>
          <p:nvPr/>
        </p:nvPicPr>
        <p:blipFill>
          <a:blip r:embed="rId2"/>
          <a:stretch>
            <a:fillRect/>
          </a:stretch>
        </p:blipFill>
        <p:spPr>
          <a:xfrm>
            <a:off x="1276350" y="2103090"/>
            <a:ext cx="6591300" cy="2628900"/>
          </a:xfrm>
          <a:prstGeom prst="rect">
            <a:avLst/>
          </a:prstGeom>
          <a:ln>
            <a:solidFill>
              <a:schemeClr val="tx1"/>
            </a:solidFill>
          </a:ln>
        </p:spPr>
      </p:pic>
    </p:spTree>
    <p:extLst>
      <p:ext uri="{BB962C8B-B14F-4D97-AF65-F5344CB8AC3E}">
        <p14:creationId xmlns:p14="http://schemas.microsoft.com/office/powerpoint/2010/main" val="3841645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lstStyle/>
          <a:p>
            <a:r>
              <a:rPr lang="en-US" dirty="0"/>
              <a:t>Introduction</a:t>
            </a:r>
          </a:p>
          <a:p>
            <a:r>
              <a:rPr lang="en-US" dirty="0"/>
              <a:t>Physical holdings advanced search</a:t>
            </a:r>
          </a:p>
          <a:p>
            <a:r>
              <a:rPr lang="en-US" dirty="0"/>
              <a:t>Physical holdings advanced search results</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We see from the results that we have a “nested” Boolean search (a Boolean search inside a Boolean search):</a:t>
            </a:r>
            <a:br>
              <a:rPr lang="en-US" dirty="0"/>
            </a:br>
            <a:br>
              <a:rPr lang="en-US" dirty="0"/>
            </a:br>
            <a:r>
              <a:rPr lang="en-US" sz="2000" b="1" dirty="0">
                <a:latin typeface="Courier New" panose="02070309020205020404" pitchFamily="49" charset="0"/>
                <a:cs typeface="Courier New" panose="02070309020205020404" pitchFamily="49" charset="0"/>
              </a:rPr>
              <a:t>Where (Title Contains Keywords "</a:t>
            </a:r>
            <a:r>
              <a:rPr lang="en-US" sz="2000" b="1" dirty="0" err="1">
                <a:latin typeface="Courier New" panose="02070309020205020404" pitchFamily="49" charset="0"/>
                <a:cs typeface="Courier New" panose="02070309020205020404" pitchFamily="49" charset="0"/>
              </a:rPr>
              <a:t>Shneur</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Zalman</a:t>
            </a:r>
            <a:r>
              <a:rPr lang="en-US" sz="2000" b="1" dirty="0">
                <a:latin typeface="Courier New" panose="02070309020205020404" pitchFamily="49" charset="0"/>
                <a:cs typeface="Courier New" panose="02070309020205020404" pitchFamily="49" charset="0"/>
              </a:rPr>
              <a:t> of </a:t>
            </a:r>
            <a:r>
              <a:rPr lang="en-US" sz="2000" b="1" dirty="0" err="1">
                <a:latin typeface="Courier New" panose="02070309020205020404" pitchFamily="49" charset="0"/>
                <a:cs typeface="Courier New" panose="02070309020205020404" pitchFamily="49" charset="0"/>
              </a:rPr>
              <a:t>Lyady</a:t>
            </a:r>
            <a:r>
              <a:rPr lang="en-US" sz="2000" b="1" dirty="0">
                <a:latin typeface="Courier New" panose="02070309020205020404" pitchFamily="49" charset="0"/>
                <a:cs typeface="Courier New" panose="02070309020205020404" pitchFamily="49" charset="0"/>
              </a:rPr>
              <a:t>" and </a:t>
            </a:r>
            <a:r>
              <a:rPr lang="en-US" sz="2000" b="1" dirty="0">
                <a:highlight>
                  <a:srgbClr val="FFFF00"/>
                </a:highlight>
                <a:latin typeface="Courier New" panose="02070309020205020404" pitchFamily="49" charset="0"/>
                <a:cs typeface="Courier New" panose="02070309020205020404" pitchFamily="49" charset="0"/>
              </a:rPr>
              <a:t>(Binding Note Contains Keywords "sheep" or Binding Note Contains Keywords "calf")</a:t>
            </a:r>
            <a:r>
              <a:rPr lang="en-US" sz="2000" b="1" dirty="0">
                <a:latin typeface="Courier New" panose="02070309020205020404" pitchFamily="49" charset="0"/>
                <a:cs typeface="Courier New" panose="02070309020205020404" pitchFamily="49" charset="0"/>
              </a:rPr>
              <a:t>)</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A4973253-4E7D-4713-AA4A-89FE57A51C16}"/>
              </a:ext>
            </a:extLst>
          </p:cNvPr>
          <p:cNvPicPr>
            <a:picLocks noChangeAspect="1"/>
          </p:cNvPicPr>
          <p:nvPr/>
        </p:nvPicPr>
        <p:blipFill>
          <a:blip r:embed="rId2"/>
          <a:stretch>
            <a:fillRect/>
          </a:stretch>
        </p:blipFill>
        <p:spPr>
          <a:xfrm>
            <a:off x="0" y="3256163"/>
            <a:ext cx="9144000" cy="539723"/>
          </a:xfrm>
          <a:prstGeom prst="rect">
            <a:avLst/>
          </a:prstGeom>
          <a:ln>
            <a:solidFill>
              <a:schemeClr val="tx1"/>
            </a:solidFill>
          </a:ln>
        </p:spPr>
      </p:pic>
      <p:sp>
        <p:nvSpPr>
          <p:cNvPr id="8" name="Rectangle 7">
            <a:extLst>
              <a:ext uri="{FF2B5EF4-FFF2-40B4-BE49-F238E27FC236}">
                <a16:creationId xmlns:a16="http://schemas.microsoft.com/office/drawing/2014/main" id="{E0A53967-0349-4404-A81D-B9257763AF1E}"/>
              </a:ext>
            </a:extLst>
          </p:cNvPr>
          <p:cNvSpPr/>
          <p:nvPr/>
        </p:nvSpPr>
        <p:spPr>
          <a:xfrm>
            <a:off x="2009856" y="3291830"/>
            <a:ext cx="626469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833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Both holdings records have either “sheep” or “calf” in the binding note.</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355B2DC5-E19C-4577-B09D-C24AE3EC7D8B}"/>
              </a:ext>
            </a:extLst>
          </p:cNvPr>
          <p:cNvPicPr>
            <a:picLocks noChangeAspect="1"/>
          </p:cNvPicPr>
          <p:nvPr/>
        </p:nvPicPr>
        <p:blipFill>
          <a:blip r:embed="rId2"/>
          <a:stretch>
            <a:fillRect/>
          </a:stretch>
        </p:blipFill>
        <p:spPr>
          <a:xfrm>
            <a:off x="611560" y="1989537"/>
            <a:ext cx="3305175" cy="1533525"/>
          </a:xfrm>
          <a:prstGeom prst="rect">
            <a:avLst/>
          </a:prstGeom>
          <a:ln>
            <a:solidFill>
              <a:schemeClr val="tx1"/>
            </a:solidFill>
          </a:ln>
        </p:spPr>
      </p:pic>
      <p:pic>
        <p:nvPicPr>
          <p:cNvPr id="9" name="Picture 8">
            <a:extLst>
              <a:ext uri="{FF2B5EF4-FFF2-40B4-BE49-F238E27FC236}">
                <a16:creationId xmlns:a16="http://schemas.microsoft.com/office/drawing/2014/main" id="{49410797-EC80-4BCC-9BCC-98A1CABEEDDD}"/>
              </a:ext>
            </a:extLst>
          </p:cNvPr>
          <p:cNvPicPr>
            <a:picLocks noChangeAspect="1"/>
          </p:cNvPicPr>
          <p:nvPr/>
        </p:nvPicPr>
        <p:blipFill>
          <a:blip r:embed="rId3"/>
          <a:stretch>
            <a:fillRect/>
          </a:stretch>
        </p:blipFill>
        <p:spPr>
          <a:xfrm>
            <a:off x="4427984" y="1991866"/>
            <a:ext cx="3143250" cy="1447800"/>
          </a:xfrm>
          <a:prstGeom prst="rect">
            <a:avLst/>
          </a:prstGeom>
          <a:ln>
            <a:solidFill>
              <a:schemeClr val="tx1"/>
            </a:solidFill>
          </a:ln>
        </p:spPr>
      </p:pic>
      <p:sp>
        <p:nvSpPr>
          <p:cNvPr id="10" name="Rectangle 9">
            <a:extLst>
              <a:ext uri="{FF2B5EF4-FFF2-40B4-BE49-F238E27FC236}">
                <a16:creationId xmlns:a16="http://schemas.microsoft.com/office/drawing/2014/main" id="{B8001437-4A64-42F0-9299-D20F9A9A2D77}"/>
              </a:ext>
            </a:extLst>
          </p:cNvPr>
          <p:cNvSpPr/>
          <p:nvPr/>
        </p:nvSpPr>
        <p:spPr>
          <a:xfrm>
            <a:off x="1793832" y="2931790"/>
            <a:ext cx="43204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7327E7-E71A-4DA8-A249-E52C67BA318A}"/>
              </a:ext>
            </a:extLst>
          </p:cNvPr>
          <p:cNvSpPr/>
          <p:nvPr/>
        </p:nvSpPr>
        <p:spPr>
          <a:xfrm>
            <a:off x="6414064" y="2851406"/>
            <a:ext cx="36004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692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2F88ED-DBF2-4633-9DE6-E7C2A567DFC1}"/>
              </a:ext>
            </a:extLst>
          </p:cNvPr>
          <p:cNvPicPr>
            <a:picLocks noChangeAspect="1"/>
          </p:cNvPicPr>
          <p:nvPr/>
        </p:nvPicPr>
        <p:blipFill>
          <a:blip r:embed="rId2"/>
          <a:stretch>
            <a:fillRect/>
          </a:stretch>
        </p:blipFill>
        <p:spPr>
          <a:xfrm>
            <a:off x="0" y="1628387"/>
            <a:ext cx="9144000" cy="2887579"/>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We can see in the list of </a:t>
            </a:r>
            <a:r>
              <a:rPr lang="en-US" dirty="0">
                <a:hlinkClick r:id="rId3"/>
              </a:rPr>
              <a:t>MARC21 indexes </a:t>
            </a:r>
            <a:r>
              <a:rPr lang="en-US" dirty="0"/>
              <a:t>that the binding note comes from the holdings record field 563:.</a:t>
            </a:r>
          </a:p>
          <a:p>
            <a:endParaRPr lang="en-US" dirty="0"/>
          </a:p>
          <a:p>
            <a:endParaRPr lang="en-US" dirty="0"/>
          </a:p>
          <a:p>
            <a:endParaRPr lang="en-US" dirty="0"/>
          </a:p>
        </p:txBody>
      </p:sp>
      <p:sp>
        <p:nvSpPr>
          <p:cNvPr id="11" name="Rectangle 10">
            <a:extLst>
              <a:ext uri="{FF2B5EF4-FFF2-40B4-BE49-F238E27FC236}">
                <a16:creationId xmlns:a16="http://schemas.microsoft.com/office/drawing/2014/main" id="{4F7327E7-E71A-4DA8-A249-E52C67BA318A}"/>
              </a:ext>
            </a:extLst>
          </p:cNvPr>
          <p:cNvSpPr/>
          <p:nvPr/>
        </p:nvSpPr>
        <p:spPr>
          <a:xfrm>
            <a:off x="41864" y="4153600"/>
            <a:ext cx="6228184" cy="3724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615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dirty="0"/>
              <a:t>Now we will do an example where we combine bibliographic and holdings information without using a “group”.</a:t>
            </a:r>
          </a:p>
          <a:p>
            <a:r>
              <a:rPr lang="en-US" dirty="0"/>
              <a:t>We will search for all records where all of the following conditions exist:</a:t>
            </a:r>
          </a:p>
          <a:p>
            <a:pPr lvl="1"/>
            <a:r>
              <a:rPr lang="en-US" sz="2400" dirty="0"/>
              <a:t>Bibliographic titles contains phrase “</a:t>
            </a:r>
            <a:r>
              <a:rPr lang="en-US" sz="2400" dirty="0" err="1"/>
              <a:t>Shneur</a:t>
            </a:r>
            <a:r>
              <a:rPr lang="en-US" sz="2400" dirty="0"/>
              <a:t> </a:t>
            </a:r>
            <a:r>
              <a:rPr lang="en-US" sz="2400" dirty="0" err="1"/>
              <a:t>Zalman</a:t>
            </a:r>
            <a:r>
              <a:rPr lang="en-US" sz="2400" dirty="0"/>
              <a:t> of </a:t>
            </a:r>
            <a:r>
              <a:rPr lang="en-US" sz="2400" dirty="0" err="1"/>
              <a:t>Lyady</a:t>
            </a:r>
            <a:r>
              <a:rPr lang="en-US" sz="2400" dirty="0"/>
              <a:t>”:</a:t>
            </a:r>
          </a:p>
          <a:p>
            <a:pPr lvl="1"/>
            <a:r>
              <a:rPr lang="en-US" sz="2400" dirty="0"/>
              <a:t>Holdings permanent call number type = Library of Congress classification</a:t>
            </a:r>
          </a:p>
          <a:p>
            <a:pPr lvl="1"/>
            <a:r>
              <a:rPr lang="en-US" sz="2400" dirty="0"/>
              <a:t>Holdings permanent call number contains keywords BM755</a:t>
            </a:r>
            <a:endParaRPr lang="en-US" dirty="0"/>
          </a:p>
        </p:txBody>
      </p:sp>
    </p:spTree>
    <p:extLst>
      <p:ext uri="{BB962C8B-B14F-4D97-AF65-F5344CB8AC3E}">
        <p14:creationId xmlns:p14="http://schemas.microsoft.com/office/powerpoint/2010/main" val="2107059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dirty="0"/>
              <a:t>Here is the search</a:t>
            </a:r>
          </a:p>
          <a:p>
            <a:endParaRPr lang="en-US" dirty="0"/>
          </a:p>
        </p:txBody>
      </p:sp>
      <p:pic>
        <p:nvPicPr>
          <p:cNvPr id="6" name="Picture 5">
            <a:extLst>
              <a:ext uri="{FF2B5EF4-FFF2-40B4-BE49-F238E27FC236}">
                <a16:creationId xmlns:a16="http://schemas.microsoft.com/office/drawing/2014/main" id="{EA42F473-1595-417F-BACD-DA32C5AEE698}"/>
              </a:ext>
            </a:extLst>
          </p:cNvPr>
          <p:cNvPicPr>
            <a:picLocks noChangeAspect="1"/>
          </p:cNvPicPr>
          <p:nvPr/>
        </p:nvPicPr>
        <p:blipFill>
          <a:blip r:embed="rId2"/>
          <a:stretch>
            <a:fillRect/>
          </a:stretch>
        </p:blipFill>
        <p:spPr>
          <a:xfrm>
            <a:off x="690562" y="1456159"/>
            <a:ext cx="7762875" cy="2771775"/>
          </a:xfrm>
          <a:prstGeom prst="rect">
            <a:avLst/>
          </a:prstGeom>
          <a:ln>
            <a:solidFill>
              <a:schemeClr val="tx1"/>
            </a:solidFill>
          </a:ln>
        </p:spPr>
      </p:pic>
    </p:spTree>
    <p:extLst>
      <p:ext uri="{BB962C8B-B14F-4D97-AF65-F5344CB8AC3E}">
        <p14:creationId xmlns:p14="http://schemas.microsoft.com/office/powerpoint/2010/main" val="1756426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A21658-07DF-4CE3-9FC4-D7A671C037A4}"/>
              </a:ext>
            </a:extLst>
          </p:cNvPr>
          <p:cNvPicPr>
            <a:picLocks noChangeAspect="1"/>
          </p:cNvPicPr>
          <p:nvPr/>
        </p:nvPicPr>
        <p:blipFill>
          <a:blip r:embed="rId2"/>
          <a:stretch>
            <a:fillRect/>
          </a:stretch>
        </p:blipFill>
        <p:spPr>
          <a:xfrm>
            <a:off x="0" y="1796043"/>
            <a:ext cx="9144000" cy="228787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dirty="0"/>
              <a:t>The (beginning of the) results </a:t>
            </a:r>
          </a:p>
          <a:p>
            <a:endParaRPr lang="en-US" dirty="0"/>
          </a:p>
        </p:txBody>
      </p:sp>
      <p:sp>
        <p:nvSpPr>
          <p:cNvPr id="8" name="Rectangle 7">
            <a:extLst>
              <a:ext uri="{FF2B5EF4-FFF2-40B4-BE49-F238E27FC236}">
                <a16:creationId xmlns:a16="http://schemas.microsoft.com/office/drawing/2014/main" id="{ECFB51E5-B2E4-42F6-8D85-E273E6D7CE51}"/>
              </a:ext>
            </a:extLst>
          </p:cNvPr>
          <p:cNvSpPr/>
          <p:nvPr/>
        </p:nvSpPr>
        <p:spPr>
          <a:xfrm>
            <a:off x="827584" y="3055710"/>
            <a:ext cx="122413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2772C7-0419-42DA-AEC1-29BA55F1A648}"/>
              </a:ext>
            </a:extLst>
          </p:cNvPr>
          <p:cNvSpPr/>
          <p:nvPr/>
        </p:nvSpPr>
        <p:spPr>
          <a:xfrm>
            <a:off x="2195736" y="2921742"/>
            <a:ext cx="122413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097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Physical holdings advanced search results</a:t>
            </a:r>
            <a:endParaRPr lang="LID4096" dirty="0"/>
          </a:p>
        </p:txBody>
      </p:sp>
      <p:sp>
        <p:nvSpPr>
          <p:cNvPr id="2" name="Slide Number Placeholder 1">
            <a:extLst>
              <a:ext uri="{FF2B5EF4-FFF2-40B4-BE49-F238E27FC236}">
                <a16:creationId xmlns:a16="http://schemas.microsoft.com/office/drawing/2014/main" id="{C06F8310-AE6D-413B-86A9-5EC29086E7CC}"/>
              </a:ext>
            </a:extLst>
          </p:cNvPr>
          <p:cNvSpPr>
            <a:spLocks noGrp="1"/>
          </p:cNvSpPr>
          <p:nvPr>
            <p:ph type="sldNum" sz="quarter" idx="10"/>
          </p:nvPr>
        </p:nvSpPr>
        <p:spPr>
          <a:xfrm>
            <a:off x="0" y="4811713"/>
            <a:ext cx="539750" cy="365125"/>
          </a:xfrm>
        </p:spPr>
        <p:txBody>
          <a:bodyPr/>
          <a:lstStyle/>
          <a:p>
            <a:fld id="{1C146586-7EC2-481D-848F-8CE41EB2DE6C}" type="slidenum">
              <a:rPr lang="en-US" smtClean="0"/>
              <a:pPr/>
              <a:t>26</a:t>
            </a:fld>
            <a:endParaRPr lang="en-US"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26</a:t>
            </a:fld>
            <a:endParaRPr lang="en-US" dirty="0">
              <a:latin typeface="Calibri"/>
            </a:endParaRPr>
          </a:p>
        </p:txBody>
      </p:sp>
    </p:spTree>
    <p:extLst>
      <p:ext uri="{BB962C8B-B14F-4D97-AF65-F5344CB8AC3E}">
        <p14:creationId xmlns:p14="http://schemas.microsoft.com/office/powerpoint/2010/main" val="215667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The view we see here is called “Split View” and it is in resolution “medium”</a:t>
            </a:r>
          </a:p>
          <a:p>
            <a:pPr marL="457200" indent="-457200">
              <a:buFont typeface="+mj-lt"/>
              <a:buAutoNum type="arabicPeriod"/>
            </a:pPr>
            <a:endParaRPr lang="en-US" sz="2000" dirty="0"/>
          </a:p>
        </p:txBody>
      </p:sp>
      <p:pic>
        <p:nvPicPr>
          <p:cNvPr id="6" name="Picture 5">
            <a:extLst>
              <a:ext uri="{FF2B5EF4-FFF2-40B4-BE49-F238E27FC236}">
                <a16:creationId xmlns:a16="http://schemas.microsoft.com/office/drawing/2014/main" id="{CA2AC716-6CF0-4727-BF3C-4C4F04E8394C}"/>
              </a:ext>
            </a:extLst>
          </p:cNvPr>
          <p:cNvPicPr>
            <a:picLocks noChangeAspect="1"/>
          </p:cNvPicPr>
          <p:nvPr/>
        </p:nvPicPr>
        <p:blipFill>
          <a:blip r:embed="rId2"/>
          <a:stretch>
            <a:fillRect/>
          </a:stretch>
        </p:blipFill>
        <p:spPr>
          <a:xfrm>
            <a:off x="687588" y="1335737"/>
            <a:ext cx="7740352" cy="3400273"/>
          </a:xfrm>
          <a:prstGeom prst="rect">
            <a:avLst/>
          </a:prstGeom>
          <a:ln>
            <a:solidFill>
              <a:schemeClr val="accent1"/>
            </a:solidFill>
          </a:ln>
        </p:spPr>
      </p:pic>
      <p:sp>
        <p:nvSpPr>
          <p:cNvPr id="9" name="Rectangle 8">
            <a:extLst>
              <a:ext uri="{FF2B5EF4-FFF2-40B4-BE49-F238E27FC236}">
                <a16:creationId xmlns:a16="http://schemas.microsoft.com/office/drawing/2014/main" id="{6DDEA009-7F76-44F0-AB86-7B48BBABF021}"/>
              </a:ext>
            </a:extLst>
          </p:cNvPr>
          <p:cNvSpPr/>
          <p:nvPr/>
        </p:nvSpPr>
        <p:spPr>
          <a:xfrm>
            <a:off x="7308304" y="2283718"/>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18CE57-1964-46E5-8565-664E6FCC03F3}"/>
              </a:ext>
            </a:extLst>
          </p:cNvPr>
          <p:cNvSpPr/>
          <p:nvPr/>
        </p:nvSpPr>
        <p:spPr>
          <a:xfrm>
            <a:off x="7524328" y="2757630"/>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F3587E-7C42-475F-B714-AAC8F3F9DF1F}"/>
              </a:ext>
            </a:extLst>
          </p:cNvPr>
          <p:cNvSpPr/>
          <p:nvPr/>
        </p:nvSpPr>
        <p:spPr>
          <a:xfrm>
            <a:off x="8100392" y="1812548"/>
            <a:ext cx="327548" cy="213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C2CAA2C-D3F1-4A7E-92D8-DCCEB53456BB}"/>
              </a:ext>
            </a:extLst>
          </p:cNvPr>
          <p:cNvSpPr txBox="1"/>
          <p:nvPr/>
        </p:nvSpPr>
        <p:spPr>
          <a:xfrm>
            <a:off x="4139952" y="1563638"/>
            <a:ext cx="2592288" cy="646331"/>
          </a:xfrm>
          <a:prstGeom prst="rect">
            <a:avLst/>
          </a:prstGeom>
          <a:solidFill>
            <a:schemeClr val="bg1"/>
          </a:solidFill>
          <a:ln>
            <a:solidFill>
              <a:schemeClr val="accent1"/>
            </a:solidFill>
          </a:ln>
        </p:spPr>
        <p:txBody>
          <a:bodyPr wrap="square" rtlCol="0">
            <a:spAutoFit/>
          </a:bodyPr>
          <a:lstStyle/>
          <a:p>
            <a:r>
              <a:rPr lang="en-US" dirty="0"/>
              <a:t>The staff user can choose his or her desired view</a:t>
            </a:r>
          </a:p>
        </p:txBody>
      </p:sp>
      <p:cxnSp>
        <p:nvCxnSpPr>
          <p:cNvPr id="15" name="Straight Arrow Connector 14">
            <a:extLst>
              <a:ext uri="{FF2B5EF4-FFF2-40B4-BE49-F238E27FC236}">
                <a16:creationId xmlns:a16="http://schemas.microsoft.com/office/drawing/2014/main" id="{0C067221-8D44-45C5-B826-560DBA2DB2BF}"/>
              </a:ext>
            </a:extLst>
          </p:cNvPr>
          <p:cNvCxnSpPr/>
          <p:nvPr/>
        </p:nvCxnSpPr>
        <p:spPr>
          <a:xfrm>
            <a:off x="6732240" y="1923678"/>
            <a:ext cx="13681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794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234F01-DF6E-4773-B32D-E17842F818AD}"/>
              </a:ext>
            </a:extLst>
          </p:cNvPr>
          <p:cNvPicPr>
            <a:picLocks noChangeAspect="1"/>
          </p:cNvPicPr>
          <p:nvPr/>
        </p:nvPicPr>
        <p:blipFill>
          <a:blip r:embed="rId2"/>
          <a:stretch>
            <a:fillRect/>
          </a:stretch>
        </p:blipFill>
        <p:spPr>
          <a:xfrm>
            <a:off x="0" y="1372146"/>
            <a:ext cx="9144000" cy="239920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If we click “View” for a holdings record in the left pane …</a:t>
            </a:r>
          </a:p>
        </p:txBody>
      </p:sp>
      <p:sp>
        <p:nvSpPr>
          <p:cNvPr id="8" name="Rectangle 7">
            <a:extLst>
              <a:ext uri="{FF2B5EF4-FFF2-40B4-BE49-F238E27FC236}">
                <a16:creationId xmlns:a16="http://schemas.microsoft.com/office/drawing/2014/main" id="{04944C99-CC8C-467C-A65A-378BD1733CE1}"/>
              </a:ext>
            </a:extLst>
          </p:cNvPr>
          <p:cNvSpPr/>
          <p:nvPr/>
        </p:nvSpPr>
        <p:spPr>
          <a:xfrm>
            <a:off x="3327768" y="1405544"/>
            <a:ext cx="395536" cy="302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256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2BA42B-5E5C-482D-8ADF-2621CC6DE60C}"/>
              </a:ext>
            </a:extLst>
          </p:cNvPr>
          <p:cNvPicPr>
            <a:picLocks noChangeAspect="1"/>
          </p:cNvPicPr>
          <p:nvPr/>
        </p:nvPicPr>
        <p:blipFill>
          <a:blip r:embed="rId2"/>
          <a:stretch>
            <a:fillRect/>
          </a:stretch>
        </p:blipFill>
        <p:spPr>
          <a:xfrm>
            <a:off x="0" y="1317388"/>
            <a:ext cx="9144000" cy="319857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Then the holdings record will “slide out” from the right</a:t>
            </a:r>
          </a:p>
        </p:txBody>
      </p:sp>
      <p:sp>
        <p:nvSpPr>
          <p:cNvPr id="8" name="Rectangle 7">
            <a:extLst>
              <a:ext uri="{FF2B5EF4-FFF2-40B4-BE49-F238E27FC236}">
                <a16:creationId xmlns:a16="http://schemas.microsoft.com/office/drawing/2014/main" id="{04944C99-CC8C-467C-A65A-378BD1733CE1}"/>
              </a:ext>
            </a:extLst>
          </p:cNvPr>
          <p:cNvSpPr/>
          <p:nvPr/>
        </p:nvSpPr>
        <p:spPr>
          <a:xfrm>
            <a:off x="6516216" y="1635646"/>
            <a:ext cx="2627784" cy="302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DB403C-2656-4D1C-96D9-BB15ED629163}"/>
              </a:ext>
            </a:extLst>
          </p:cNvPr>
          <p:cNvSpPr txBox="1"/>
          <p:nvPr/>
        </p:nvSpPr>
        <p:spPr>
          <a:xfrm>
            <a:off x="5436096" y="3147814"/>
            <a:ext cx="3384376" cy="646331"/>
          </a:xfrm>
          <a:prstGeom prst="rect">
            <a:avLst/>
          </a:prstGeom>
          <a:solidFill>
            <a:schemeClr val="bg1"/>
          </a:solidFill>
          <a:ln>
            <a:solidFill>
              <a:schemeClr val="tx1"/>
            </a:solidFill>
          </a:ln>
        </p:spPr>
        <p:txBody>
          <a:bodyPr wrap="square" rtlCol="0">
            <a:spAutoFit/>
          </a:bodyPr>
          <a:lstStyle/>
          <a:p>
            <a:r>
              <a:rPr lang="en-US" dirty="0"/>
              <a:t>Additional actions may be performed on the holdings record</a:t>
            </a:r>
          </a:p>
        </p:txBody>
      </p:sp>
      <p:cxnSp>
        <p:nvCxnSpPr>
          <p:cNvPr id="10" name="Straight Arrow Connector 9">
            <a:extLst>
              <a:ext uri="{FF2B5EF4-FFF2-40B4-BE49-F238E27FC236}">
                <a16:creationId xmlns:a16="http://schemas.microsoft.com/office/drawing/2014/main" id="{F7940915-D4B8-466F-80EC-8C8836364089}"/>
              </a:ext>
            </a:extLst>
          </p:cNvPr>
          <p:cNvCxnSpPr>
            <a:stCxn id="7" idx="0"/>
          </p:cNvCxnSpPr>
          <p:nvPr/>
        </p:nvCxnSpPr>
        <p:spPr>
          <a:xfrm flipV="1">
            <a:off x="7128284" y="1937756"/>
            <a:ext cx="252028" cy="12100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226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Introduction</a:t>
            </a:r>
            <a:endParaRPr lang="LID4096" dirty="0"/>
          </a:p>
        </p:txBody>
      </p:sp>
      <p:sp>
        <p:nvSpPr>
          <p:cNvPr id="2" name="Slide Number Placeholder 1">
            <a:extLst>
              <a:ext uri="{FF2B5EF4-FFF2-40B4-BE49-F238E27FC236}">
                <a16:creationId xmlns:a16="http://schemas.microsoft.com/office/drawing/2014/main" id="{C06F8310-AE6D-413B-86A9-5EC29086E7CC}"/>
              </a:ext>
            </a:extLst>
          </p:cNvPr>
          <p:cNvSpPr>
            <a:spLocks noGrp="1"/>
          </p:cNvSpPr>
          <p:nvPr>
            <p:ph type="sldNum" sz="quarter" idx="10"/>
          </p:nvPr>
        </p:nvSpPr>
        <p:spPr>
          <a:xfrm>
            <a:off x="0" y="4811713"/>
            <a:ext cx="539750" cy="365125"/>
          </a:xfrm>
        </p:spPr>
        <p:txBody>
          <a:bodyPr/>
          <a:lstStyle/>
          <a:p>
            <a:fld id="{1C146586-7EC2-481D-848F-8CE41EB2DE6C}" type="slidenum">
              <a:rPr lang="en-US" smtClean="0"/>
              <a:pPr/>
              <a:t>3</a:t>
            </a:fld>
            <a:endParaRPr lang="en-US"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3</a:t>
            </a:fld>
            <a:endParaRPr lang="en-US" dirty="0">
              <a:latin typeface="Calibri"/>
            </a:endParaRPr>
          </a:p>
        </p:txBody>
      </p:sp>
    </p:spTree>
    <p:extLst>
      <p:ext uri="{BB962C8B-B14F-4D97-AF65-F5344CB8AC3E}">
        <p14:creationId xmlns:p14="http://schemas.microsoft.com/office/powerpoint/2010/main" val="725196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A2224D-7905-4023-8E1B-A6B4C75E8030}"/>
              </a:ext>
            </a:extLst>
          </p:cNvPr>
          <p:cNvPicPr>
            <a:picLocks noChangeAspect="1"/>
          </p:cNvPicPr>
          <p:nvPr/>
        </p:nvPicPr>
        <p:blipFill>
          <a:blip r:embed="rId2"/>
          <a:stretch>
            <a:fillRect/>
          </a:stretch>
        </p:blipFill>
        <p:spPr>
          <a:xfrm>
            <a:off x="0" y="1483869"/>
            <a:ext cx="9144000" cy="324812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Several actions can also be done on the holdings record in the left pane via the “actions” link (three dots)</a:t>
            </a:r>
          </a:p>
        </p:txBody>
      </p:sp>
      <p:sp>
        <p:nvSpPr>
          <p:cNvPr id="8" name="Rectangle 7">
            <a:extLst>
              <a:ext uri="{FF2B5EF4-FFF2-40B4-BE49-F238E27FC236}">
                <a16:creationId xmlns:a16="http://schemas.microsoft.com/office/drawing/2014/main" id="{04944C99-CC8C-467C-A65A-378BD1733CE1}"/>
              </a:ext>
            </a:extLst>
          </p:cNvPr>
          <p:cNvSpPr/>
          <p:nvPr/>
        </p:nvSpPr>
        <p:spPr>
          <a:xfrm>
            <a:off x="3779912" y="2432177"/>
            <a:ext cx="252028" cy="302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454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7F5E8F8-FF11-40EE-B5DD-6704A23BABEB}"/>
              </a:ext>
            </a:extLst>
          </p:cNvPr>
          <p:cNvPicPr>
            <a:picLocks noChangeAspect="1"/>
          </p:cNvPicPr>
          <p:nvPr/>
        </p:nvPicPr>
        <p:blipFill>
          <a:blip r:embed="rId2"/>
          <a:stretch>
            <a:fillRect/>
          </a:stretch>
        </p:blipFill>
        <p:spPr>
          <a:xfrm>
            <a:off x="0" y="1303695"/>
            <a:ext cx="9144000" cy="3284279"/>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107504" y="771550"/>
            <a:ext cx="8856984" cy="3888432"/>
          </a:xfrm>
        </p:spPr>
        <p:txBody>
          <a:bodyPr>
            <a:normAutofit/>
          </a:bodyPr>
          <a:lstStyle/>
          <a:p>
            <a:r>
              <a:rPr lang="en-US" sz="1800" dirty="0"/>
              <a:t>When a holding record is selected on the left the corresponding title appears on the right.</a:t>
            </a:r>
          </a:p>
        </p:txBody>
      </p:sp>
      <p:sp>
        <p:nvSpPr>
          <p:cNvPr id="8" name="Rectangle 7">
            <a:extLst>
              <a:ext uri="{FF2B5EF4-FFF2-40B4-BE49-F238E27FC236}">
                <a16:creationId xmlns:a16="http://schemas.microsoft.com/office/drawing/2014/main" id="{04944C99-CC8C-467C-A65A-378BD1733CE1}"/>
              </a:ext>
            </a:extLst>
          </p:cNvPr>
          <p:cNvSpPr/>
          <p:nvPr/>
        </p:nvSpPr>
        <p:spPr>
          <a:xfrm>
            <a:off x="20096" y="2859782"/>
            <a:ext cx="3995936"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85965FD-B4E6-4C03-BB49-FD6DCF102C14}"/>
              </a:ext>
            </a:extLst>
          </p:cNvPr>
          <p:cNvSpPr/>
          <p:nvPr/>
        </p:nvSpPr>
        <p:spPr>
          <a:xfrm>
            <a:off x="4441712" y="2107886"/>
            <a:ext cx="4284984"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349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7EDC7A-3635-4990-858E-C2E24B9E1541}"/>
              </a:ext>
            </a:extLst>
          </p:cNvPr>
          <p:cNvPicPr>
            <a:picLocks noChangeAspect="1"/>
          </p:cNvPicPr>
          <p:nvPr/>
        </p:nvPicPr>
        <p:blipFill>
          <a:blip r:embed="rId2"/>
          <a:stretch>
            <a:fillRect/>
          </a:stretch>
        </p:blipFill>
        <p:spPr>
          <a:xfrm>
            <a:off x="2044365" y="1452679"/>
            <a:ext cx="5055269" cy="335936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The different parts of the right pane may be viewed by scrolling or by choosing the desired section.</a:t>
            </a:r>
          </a:p>
        </p:txBody>
      </p:sp>
      <p:sp>
        <p:nvSpPr>
          <p:cNvPr id="12" name="Rectangle 11">
            <a:extLst>
              <a:ext uri="{FF2B5EF4-FFF2-40B4-BE49-F238E27FC236}">
                <a16:creationId xmlns:a16="http://schemas.microsoft.com/office/drawing/2014/main" id="{685965FD-B4E6-4C03-BB49-FD6DCF102C14}"/>
              </a:ext>
            </a:extLst>
          </p:cNvPr>
          <p:cNvSpPr/>
          <p:nvPr/>
        </p:nvSpPr>
        <p:spPr>
          <a:xfrm>
            <a:off x="4685872" y="1638325"/>
            <a:ext cx="720080" cy="213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73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83A6F-BBDD-4027-A83B-D11517A36DEA}"/>
              </a:ext>
            </a:extLst>
          </p:cNvPr>
          <p:cNvPicPr>
            <a:picLocks noChangeAspect="1"/>
          </p:cNvPicPr>
          <p:nvPr/>
        </p:nvPicPr>
        <p:blipFill>
          <a:blip r:embed="rId2"/>
          <a:stretch>
            <a:fillRect/>
          </a:stretch>
        </p:blipFill>
        <p:spPr>
          <a:xfrm>
            <a:off x="2010742" y="1275169"/>
            <a:ext cx="5122515" cy="338481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Several actions may also be performed on the record in the right pane.</a:t>
            </a:r>
          </a:p>
        </p:txBody>
      </p:sp>
      <p:sp>
        <p:nvSpPr>
          <p:cNvPr id="12" name="Rectangle 11">
            <a:extLst>
              <a:ext uri="{FF2B5EF4-FFF2-40B4-BE49-F238E27FC236}">
                <a16:creationId xmlns:a16="http://schemas.microsoft.com/office/drawing/2014/main" id="{685965FD-B4E6-4C03-BB49-FD6DCF102C14}"/>
              </a:ext>
            </a:extLst>
          </p:cNvPr>
          <p:cNvSpPr/>
          <p:nvPr/>
        </p:nvSpPr>
        <p:spPr>
          <a:xfrm>
            <a:off x="5724128" y="1419622"/>
            <a:ext cx="28803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763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281664" y="771550"/>
            <a:ext cx="8568952" cy="3888432"/>
          </a:xfrm>
        </p:spPr>
        <p:txBody>
          <a:bodyPr>
            <a:normAutofit/>
          </a:bodyPr>
          <a:lstStyle/>
          <a:p>
            <a:r>
              <a:rPr lang="en-US" sz="2000" dirty="0"/>
              <a:t>Each user can drag the panes to be small or larger depending on desired view.</a:t>
            </a:r>
          </a:p>
          <a:p>
            <a:r>
              <a:rPr lang="en-US" sz="2000" dirty="0"/>
              <a:t>We will drag the middle divider to the left.</a:t>
            </a:r>
          </a:p>
        </p:txBody>
      </p:sp>
      <p:pic>
        <p:nvPicPr>
          <p:cNvPr id="6" name="Picture 5">
            <a:extLst>
              <a:ext uri="{FF2B5EF4-FFF2-40B4-BE49-F238E27FC236}">
                <a16:creationId xmlns:a16="http://schemas.microsoft.com/office/drawing/2014/main" id="{68883BF0-FD9B-4868-BD6E-C3E4B90AC72E}"/>
              </a:ext>
            </a:extLst>
          </p:cNvPr>
          <p:cNvPicPr>
            <a:picLocks noChangeAspect="1"/>
          </p:cNvPicPr>
          <p:nvPr/>
        </p:nvPicPr>
        <p:blipFill>
          <a:blip r:embed="rId2"/>
          <a:stretch>
            <a:fillRect/>
          </a:stretch>
        </p:blipFill>
        <p:spPr>
          <a:xfrm>
            <a:off x="0" y="1378612"/>
            <a:ext cx="9144000" cy="2921330"/>
          </a:xfrm>
          <a:prstGeom prst="rect">
            <a:avLst/>
          </a:prstGeom>
          <a:ln>
            <a:solidFill>
              <a:schemeClr val="tx1"/>
            </a:solidFill>
          </a:ln>
        </p:spPr>
      </p:pic>
      <p:sp>
        <p:nvSpPr>
          <p:cNvPr id="9" name="TextBox 8">
            <a:extLst>
              <a:ext uri="{FF2B5EF4-FFF2-40B4-BE49-F238E27FC236}">
                <a16:creationId xmlns:a16="http://schemas.microsoft.com/office/drawing/2014/main" id="{C306DD7C-D542-4DA4-8D8C-E3D092469C2D}"/>
              </a:ext>
            </a:extLst>
          </p:cNvPr>
          <p:cNvSpPr txBox="1"/>
          <p:nvPr/>
        </p:nvSpPr>
        <p:spPr>
          <a:xfrm>
            <a:off x="5436096" y="3147814"/>
            <a:ext cx="3384376" cy="1754326"/>
          </a:xfrm>
          <a:prstGeom prst="rect">
            <a:avLst/>
          </a:prstGeom>
          <a:solidFill>
            <a:schemeClr val="bg1"/>
          </a:solidFill>
          <a:ln>
            <a:solidFill>
              <a:schemeClr val="tx1"/>
            </a:solidFill>
          </a:ln>
        </p:spPr>
        <p:txBody>
          <a:bodyPr wrap="square" rtlCol="0">
            <a:spAutoFit/>
          </a:bodyPr>
          <a:lstStyle/>
          <a:p>
            <a:r>
              <a:rPr lang="en-US" dirty="0"/>
              <a:t>We will drag the middle divider to the left and then see only the first column of the left pane (we will see the column with the holdings record and not the column with the title)</a:t>
            </a:r>
          </a:p>
        </p:txBody>
      </p:sp>
      <p:cxnSp>
        <p:nvCxnSpPr>
          <p:cNvPr id="10" name="Straight Arrow Connector 9">
            <a:extLst>
              <a:ext uri="{FF2B5EF4-FFF2-40B4-BE49-F238E27FC236}">
                <a16:creationId xmlns:a16="http://schemas.microsoft.com/office/drawing/2014/main" id="{928A4994-2739-49CA-8A07-D3AD5EF28258}"/>
              </a:ext>
            </a:extLst>
          </p:cNvPr>
          <p:cNvCxnSpPr>
            <a:cxnSpLocks/>
          </p:cNvCxnSpPr>
          <p:nvPr/>
        </p:nvCxnSpPr>
        <p:spPr>
          <a:xfrm flipH="1" flipV="1">
            <a:off x="4427984" y="2643758"/>
            <a:ext cx="1008112"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093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DBFD6D-1806-4358-AB26-9BBAC1974A52}"/>
              </a:ext>
            </a:extLst>
          </p:cNvPr>
          <p:cNvPicPr>
            <a:picLocks noChangeAspect="1"/>
          </p:cNvPicPr>
          <p:nvPr/>
        </p:nvPicPr>
        <p:blipFill>
          <a:blip r:embed="rId2"/>
          <a:stretch>
            <a:fillRect/>
          </a:stretch>
        </p:blipFill>
        <p:spPr>
          <a:xfrm>
            <a:off x="0" y="1439841"/>
            <a:ext cx="9144000" cy="278809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Now the view is as follows:</a:t>
            </a:r>
          </a:p>
        </p:txBody>
      </p:sp>
    </p:spTree>
    <p:extLst>
      <p:ext uri="{BB962C8B-B14F-4D97-AF65-F5344CB8AC3E}">
        <p14:creationId xmlns:p14="http://schemas.microsoft.com/office/powerpoint/2010/main" val="3148573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98900F-98F5-4C2C-AEEB-5B300B810F32}"/>
              </a:ext>
            </a:extLst>
          </p:cNvPr>
          <p:cNvPicPr>
            <a:picLocks noChangeAspect="1"/>
          </p:cNvPicPr>
          <p:nvPr/>
        </p:nvPicPr>
        <p:blipFill>
          <a:blip r:embed="rId2"/>
          <a:stretch>
            <a:fillRect/>
          </a:stretch>
        </p:blipFill>
        <p:spPr>
          <a:xfrm>
            <a:off x="0" y="1513098"/>
            <a:ext cx="9144000" cy="329090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107504" y="771550"/>
            <a:ext cx="8928992" cy="3888432"/>
          </a:xfrm>
        </p:spPr>
        <p:txBody>
          <a:bodyPr>
            <a:normAutofit/>
          </a:bodyPr>
          <a:lstStyle/>
          <a:p>
            <a:r>
              <a:rPr lang="en-US" sz="2000" dirty="0"/>
              <a:t>We can also open “full page view” which will show the right pane only, in full view</a:t>
            </a:r>
          </a:p>
        </p:txBody>
      </p:sp>
      <p:sp>
        <p:nvSpPr>
          <p:cNvPr id="8" name="Rectangle 7">
            <a:extLst>
              <a:ext uri="{FF2B5EF4-FFF2-40B4-BE49-F238E27FC236}">
                <a16:creationId xmlns:a16="http://schemas.microsoft.com/office/drawing/2014/main" id="{1AD8E08C-B391-4F46-B61D-95966D716938}"/>
              </a:ext>
            </a:extLst>
          </p:cNvPr>
          <p:cNvSpPr/>
          <p:nvPr/>
        </p:nvSpPr>
        <p:spPr>
          <a:xfrm>
            <a:off x="4067944" y="2931790"/>
            <a:ext cx="360040"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2412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5300DF-B445-4B93-9558-043E7E88D105}"/>
              </a:ext>
            </a:extLst>
          </p:cNvPr>
          <p:cNvPicPr>
            <a:picLocks noChangeAspect="1"/>
          </p:cNvPicPr>
          <p:nvPr/>
        </p:nvPicPr>
        <p:blipFill>
          <a:blip r:embed="rId2"/>
          <a:stretch>
            <a:fillRect/>
          </a:stretch>
        </p:blipFill>
        <p:spPr>
          <a:xfrm>
            <a:off x="359532" y="1212755"/>
            <a:ext cx="8424936" cy="3447227"/>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 results</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Now the right pane is in full view</a:t>
            </a:r>
          </a:p>
        </p:txBody>
      </p:sp>
    </p:spTree>
    <p:extLst>
      <p:ext uri="{BB962C8B-B14F-4D97-AF65-F5344CB8AC3E}">
        <p14:creationId xmlns:p14="http://schemas.microsoft.com/office/powerpoint/2010/main" val="513500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gn="l"/>
            <a:r>
              <a:rPr lang="en-US" dirty="0"/>
              <a:t>In this presentation we will discuss:</a:t>
            </a:r>
          </a:p>
          <a:p>
            <a:pPr lvl="1"/>
            <a:r>
              <a:rPr lang="en-US" sz="2400" dirty="0"/>
              <a:t>The physical holdings advanced search</a:t>
            </a:r>
          </a:p>
          <a:p>
            <a:pPr lvl="1"/>
            <a:r>
              <a:rPr lang="en-US" sz="2400" dirty="0"/>
              <a:t>The physical holdings advanced search results</a:t>
            </a:r>
          </a:p>
        </p:txBody>
      </p:sp>
    </p:spTree>
    <p:extLst>
      <p:ext uri="{BB962C8B-B14F-4D97-AF65-F5344CB8AC3E}">
        <p14:creationId xmlns:p14="http://schemas.microsoft.com/office/powerpoint/2010/main" val="346445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gn="l"/>
            <a:r>
              <a:rPr lang="en-US" dirty="0"/>
              <a:t>The physical holdings advanced search </a:t>
            </a:r>
          </a:p>
          <a:p>
            <a:pPr marL="0" indent="0" algn="l">
              <a:buNone/>
            </a:pPr>
            <a:endParaRPr lang="LID4096" sz="2000" dirty="0"/>
          </a:p>
        </p:txBody>
      </p:sp>
      <p:pic>
        <p:nvPicPr>
          <p:cNvPr id="6" name="Picture 5">
            <a:extLst>
              <a:ext uri="{FF2B5EF4-FFF2-40B4-BE49-F238E27FC236}">
                <a16:creationId xmlns:a16="http://schemas.microsoft.com/office/drawing/2014/main" id="{C08D303D-041F-4959-A5E3-74C898141422}"/>
              </a:ext>
            </a:extLst>
          </p:cNvPr>
          <p:cNvPicPr>
            <a:picLocks noChangeAspect="1"/>
          </p:cNvPicPr>
          <p:nvPr/>
        </p:nvPicPr>
        <p:blipFill>
          <a:blip r:embed="rId2"/>
          <a:stretch>
            <a:fillRect/>
          </a:stretch>
        </p:blipFill>
        <p:spPr>
          <a:xfrm>
            <a:off x="642937" y="2499742"/>
            <a:ext cx="7858125" cy="2343150"/>
          </a:xfrm>
          <a:prstGeom prst="rect">
            <a:avLst/>
          </a:prstGeom>
          <a:ln>
            <a:solidFill>
              <a:schemeClr val="tx1"/>
            </a:solidFill>
          </a:ln>
        </p:spPr>
      </p:pic>
    </p:spTree>
    <p:extLst>
      <p:ext uri="{BB962C8B-B14F-4D97-AF65-F5344CB8AC3E}">
        <p14:creationId xmlns:p14="http://schemas.microsoft.com/office/powerpoint/2010/main" val="3035509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normAutofit/>
          </a:bodyPr>
          <a:lstStyle/>
          <a:p>
            <a:r>
              <a:rPr lang="en-US" sz="2000" dirty="0"/>
              <a:t>On the top of the advanced physical holdings search we have two parts:</a:t>
            </a:r>
          </a:p>
          <a:p>
            <a:pPr marL="457200" indent="-457200">
              <a:buFont typeface="+mj-lt"/>
              <a:buAutoNum type="arabicPeriod"/>
            </a:pPr>
            <a:r>
              <a:rPr lang="en-US" sz="2000" dirty="0"/>
              <a:t>Add rule</a:t>
            </a:r>
          </a:p>
          <a:p>
            <a:pPr marL="457200" indent="-457200">
              <a:buFont typeface="+mj-lt"/>
              <a:buAutoNum type="arabicPeriod"/>
            </a:pPr>
            <a:r>
              <a:rPr lang="en-US" sz="2000" dirty="0"/>
              <a:t>Add group</a:t>
            </a:r>
          </a:p>
          <a:p>
            <a:r>
              <a:rPr lang="en-US" sz="2000" dirty="0"/>
              <a:t>We will show examples of both</a:t>
            </a:r>
          </a:p>
        </p:txBody>
      </p:sp>
      <p:pic>
        <p:nvPicPr>
          <p:cNvPr id="9" name="Picture 8">
            <a:extLst>
              <a:ext uri="{FF2B5EF4-FFF2-40B4-BE49-F238E27FC236}">
                <a16:creationId xmlns:a16="http://schemas.microsoft.com/office/drawing/2014/main" id="{1839EC3E-CFD6-4B60-9DDE-749D6B2F5CCB}"/>
              </a:ext>
            </a:extLst>
          </p:cNvPr>
          <p:cNvPicPr>
            <a:picLocks noChangeAspect="1"/>
          </p:cNvPicPr>
          <p:nvPr/>
        </p:nvPicPr>
        <p:blipFill>
          <a:blip r:embed="rId2"/>
          <a:stretch>
            <a:fillRect/>
          </a:stretch>
        </p:blipFill>
        <p:spPr>
          <a:xfrm>
            <a:off x="671512" y="2554957"/>
            <a:ext cx="7800975" cy="2105025"/>
          </a:xfrm>
          <a:prstGeom prst="rect">
            <a:avLst/>
          </a:prstGeom>
          <a:ln>
            <a:solidFill>
              <a:schemeClr val="accent1"/>
            </a:solidFill>
          </a:ln>
        </p:spPr>
      </p:pic>
      <p:sp>
        <p:nvSpPr>
          <p:cNvPr id="10" name="TextBox 9">
            <a:extLst>
              <a:ext uri="{FF2B5EF4-FFF2-40B4-BE49-F238E27FC236}">
                <a16:creationId xmlns:a16="http://schemas.microsoft.com/office/drawing/2014/main" id="{4C05C1A5-34E2-42FF-99B0-E7CD6F6F6730}"/>
              </a:ext>
            </a:extLst>
          </p:cNvPr>
          <p:cNvSpPr txBox="1"/>
          <p:nvPr/>
        </p:nvSpPr>
        <p:spPr>
          <a:xfrm>
            <a:off x="2987824" y="2594274"/>
            <a:ext cx="1008112" cy="369332"/>
          </a:xfrm>
          <a:prstGeom prst="rect">
            <a:avLst/>
          </a:prstGeom>
          <a:solidFill>
            <a:schemeClr val="bg1"/>
          </a:solidFill>
          <a:ln>
            <a:solidFill>
              <a:schemeClr val="accent1"/>
            </a:solidFill>
          </a:ln>
        </p:spPr>
        <p:txBody>
          <a:bodyPr wrap="square" rtlCol="0">
            <a:spAutoFit/>
          </a:bodyPr>
          <a:lstStyle/>
          <a:p>
            <a:r>
              <a:rPr lang="en-US" dirty="0"/>
              <a:t>Add rule</a:t>
            </a:r>
          </a:p>
        </p:txBody>
      </p:sp>
      <p:cxnSp>
        <p:nvCxnSpPr>
          <p:cNvPr id="13" name="Straight Connector 12">
            <a:extLst>
              <a:ext uri="{FF2B5EF4-FFF2-40B4-BE49-F238E27FC236}">
                <a16:creationId xmlns:a16="http://schemas.microsoft.com/office/drawing/2014/main" id="{BE8A873E-6818-4FC7-BA7A-26A8983017F2}"/>
              </a:ext>
            </a:extLst>
          </p:cNvPr>
          <p:cNvCxnSpPr>
            <a:cxnSpLocks/>
            <a:stCxn id="10" idx="1"/>
          </p:cNvCxnSpPr>
          <p:nvPr/>
        </p:nvCxnSpPr>
        <p:spPr>
          <a:xfrm flipH="1">
            <a:off x="1331640" y="2778940"/>
            <a:ext cx="1656184" cy="92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A62909-B0DE-4109-AD45-7CF44653132F}"/>
              </a:ext>
            </a:extLst>
          </p:cNvPr>
          <p:cNvCxnSpPr>
            <a:cxnSpLocks/>
          </p:cNvCxnSpPr>
          <p:nvPr/>
        </p:nvCxnSpPr>
        <p:spPr>
          <a:xfrm flipV="1">
            <a:off x="1331640" y="2778940"/>
            <a:ext cx="0" cy="162898"/>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41B5428-4006-4548-AEB2-7FB0211D5041}"/>
              </a:ext>
            </a:extLst>
          </p:cNvPr>
          <p:cNvSpPr txBox="1"/>
          <p:nvPr/>
        </p:nvSpPr>
        <p:spPr>
          <a:xfrm>
            <a:off x="3222096" y="4059773"/>
            <a:ext cx="1349904" cy="369332"/>
          </a:xfrm>
          <a:prstGeom prst="rect">
            <a:avLst/>
          </a:prstGeom>
          <a:solidFill>
            <a:schemeClr val="bg1"/>
          </a:solidFill>
          <a:ln>
            <a:solidFill>
              <a:schemeClr val="accent1"/>
            </a:solidFill>
          </a:ln>
        </p:spPr>
        <p:txBody>
          <a:bodyPr wrap="square" rtlCol="0">
            <a:spAutoFit/>
          </a:bodyPr>
          <a:lstStyle/>
          <a:p>
            <a:r>
              <a:rPr lang="en-US" dirty="0"/>
              <a:t>Add group</a:t>
            </a:r>
          </a:p>
        </p:txBody>
      </p:sp>
      <p:cxnSp>
        <p:nvCxnSpPr>
          <p:cNvPr id="23" name="Straight Connector 22">
            <a:extLst>
              <a:ext uri="{FF2B5EF4-FFF2-40B4-BE49-F238E27FC236}">
                <a16:creationId xmlns:a16="http://schemas.microsoft.com/office/drawing/2014/main" id="{46EA8640-8678-456C-A110-9D771B90FD1D}"/>
              </a:ext>
            </a:extLst>
          </p:cNvPr>
          <p:cNvCxnSpPr>
            <a:cxnSpLocks/>
            <a:stCxn id="22" idx="1"/>
          </p:cNvCxnSpPr>
          <p:nvPr/>
        </p:nvCxnSpPr>
        <p:spPr>
          <a:xfrm flipH="1" flipV="1">
            <a:off x="1763688" y="3044379"/>
            <a:ext cx="1458408" cy="1200060"/>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549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Physical holdings advanced search</a:t>
            </a:r>
            <a:endParaRPr lang="LID4096" dirty="0"/>
          </a:p>
        </p:txBody>
      </p:sp>
      <p:sp>
        <p:nvSpPr>
          <p:cNvPr id="2" name="Slide Number Placeholder 1">
            <a:extLst>
              <a:ext uri="{FF2B5EF4-FFF2-40B4-BE49-F238E27FC236}">
                <a16:creationId xmlns:a16="http://schemas.microsoft.com/office/drawing/2014/main" id="{C06F8310-AE6D-413B-86A9-5EC29086E7CC}"/>
              </a:ext>
            </a:extLst>
          </p:cNvPr>
          <p:cNvSpPr>
            <a:spLocks noGrp="1"/>
          </p:cNvSpPr>
          <p:nvPr>
            <p:ph type="sldNum" sz="quarter" idx="10"/>
          </p:nvPr>
        </p:nvSpPr>
        <p:spPr>
          <a:xfrm>
            <a:off x="0" y="4811713"/>
            <a:ext cx="539750" cy="365125"/>
          </a:xfrm>
        </p:spPr>
        <p:txBody>
          <a:bodyPr/>
          <a:lstStyle/>
          <a:p>
            <a:fld id="{1C146586-7EC2-481D-848F-8CE41EB2DE6C}" type="slidenum">
              <a:rPr lang="en-US" smtClean="0"/>
              <a:pPr/>
              <a:t>7</a:t>
            </a:fld>
            <a:endParaRPr lang="en-US"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7</a:t>
            </a:fld>
            <a:endParaRPr lang="en-US" dirty="0">
              <a:latin typeface="Calibri"/>
            </a:endParaRPr>
          </a:p>
        </p:txBody>
      </p:sp>
    </p:spTree>
    <p:extLst>
      <p:ext uri="{BB962C8B-B14F-4D97-AF65-F5344CB8AC3E}">
        <p14:creationId xmlns:p14="http://schemas.microsoft.com/office/powerpoint/2010/main" val="3005536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2E3387-6983-4883-9D77-500AD0854235}"/>
              </a:ext>
            </a:extLst>
          </p:cNvPr>
          <p:cNvPicPr>
            <a:picLocks noChangeAspect="1"/>
          </p:cNvPicPr>
          <p:nvPr/>
        </p:nvPicPr>
        <p:blipFill>
          <a:blip r:embed="rId2"/>
          <a:stretch>
            <a:fillRect/>
          </a:stretch>
        </p:blipFill>
        <p:spPr>
          <a:xfrm>
            <a:off x="652462" y="2211710"/>
            <a:ext cx="7839075" cy="206692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3888432"/>
          </a:xfrm>
        </p:spPr>
        <p:txBody>
          <a:bodyPr/>
          <a:lstStyle/>
          <a:p>
            <a:r>
              <a:rPr lang="en-US" dirty="0"/>
              <a:t>The “Add Rule” “Plus” icon adds a condition</a:t>
            </a:r>
          </a:p>
          <a:p>
            <a:r>
              <a:rPr lang="en-US" dirty="0"/>
              <a:t>Here we have added a condition: Subjects (LC) contains keywords “</a:t>
            </a:r>
            <a:r>
              <a:rPr lang="en-US" dirty="0" err="1"/>
              <a:t>Shneur</a:t>
            </a:r>
            <a:r>
              <a:rPr lang="en-US" dirty="0"/>
              <a:t> </a:t>
            </a:r>
            <a:r>
              <a:rPr lang="en-US" dirty="0" err="1"/>
              <a:t>Zalman</a:t>
            </a:r>
            <a:r>
              <a:rPr lang="en-US" dirty="0"/>
              <a:t> of </a:t>
            </a:r>
            <a:r>
              <a:rPr lang="en-US" dirty="0" err="1"/>
              <a:t>Lyady</a:t>
            </a:r>
            <a:r>
              <a:rPr lang="en-US" dirty="0"/>
              <a:t>”</a:t>
            </a:r>
          </a:p>
          <a:p>
            <a:pPr marL="457200" indent="-457200">
              <a:buFont typeface="+mj-lt"/>
              <a:buAutoNum type="arabicPeriod"/>
            </a:pPr>
            <a:endParaRPr lang="en-US" dirty="0"/>
          </a:p>
        </p:txBody>
      </p:sp>
      <p:sp>
        <p:nvSpPr>
          <p:cNvPr id="7" name="Rectangle 6">
            <a:extLst>
              <a:ext uri="{FF2B5EF4-FFF2-40B4-BE49-F238E27FC236}">
                <a16:creationId xmlns:a16="http://schemas.microsoft.com/office/drawing/2014/main" id="{70710CE7-4400-48CF-88A0-8F5D02401F18}"/>
              </a:ext>
            </a:extLst>
          </p:cNvPr>
          <p:cNvSpPr/>
          <p:nvPr/>
        </p:nvSpPr>
        <p:spPr>
          <a:xfrm>
            <a:off x="1331640" y="2587658"/>
            <a:ext cx="28803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55ABBD-5344-4B7E-855A-FECC2092B239}"/>
              </a:ext>
            </a:extLst>
          </p:cNvPr>
          <p:cNvSpPr/>
          <p:nvPr/>
        </p:nvSpPr>
        <p:spPr>
          <a:xfrm>
            <a:off x="827584" y="3257838"/>
            <a:ext cx="583264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88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275BDB-AC00-483E-BF0D-DB8D4E60B729}"/>
              </a:ext>
            </a:extLst>
          </p:cNvPr>
          <p:cNvPicPr>
            <a:picLocks noChangeAspect="1"/>
          </p:cNvPicPr>
          <p:nvPr/>
        </p:nvPicPr>
        <p:blipFill>
          <a:blip r:embed="rId2"/>
          <a:stretch>
            <a:fillRect/>
          </a:stretch>
        </p:blipFill>
        <p:spPr>
          <a:xfrm>
            <a:off x="657225" y="2005186"/>
            <a:ext cx="7829550" cy="17907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Physical holdings advanced search</a:t>
            </a:r>
            <a:endParaRPr lang="LID4096" dirty="0"/>
          </a:p>
        </p:txBody>
      </p:sp>
      <p:sp>
        <p:nvSpPr>
          <p:cNvPr id="5" name="Content Placeholder 4">
            <a:extLst>
              <a:ext uri="{FF2B5EF4-FFF2-40B4-BE49-F238E27FC236}">
                <a16:creationId xmlns:a16="http://schemas.microsoft.com/office/drawing/2014/main" id="{42C15587-3FB0-448D-813E-7215776E0CEF}"/>
              </a:ext>
            </a:extLst>
          </p:cNvPr>
          <p:cNvSpPr>
            <a:spLocks noGrp="1"/>
          </p:cNvSpPr>
          <p:nvPr>
            <p:ph idx="1"/>
          </p:nvPr>
        </p:nvSpPr>
        <p:spPr>
          <a:xfrm>
            <a:off x="395536" y="771550"/>
            <a:ext cx="8424936" cy="804370"/>
          </a:xfrm>
        </p:spPr>
        <p:txBody>
          <a:bodyPr>
            <a:normAutofit lnSpcReduction="10000"/>
          </a:bodyPr>
          <a:lstStyle/>
          <a:p>
            <a:r>
              <a:rPr lang="en-US" dirty="0"/>
              <a:t>Note that it is also possible to add a rule via the plus sign at the end of the search field:</a:t>
            </a:r>
          </a:p>
          <a:p>
            <a:pPr marL="457200" indent="-457200">
              <a:buFont typeface="+mj-lt"/>
              <a:buAutoNum type="arabicPeriod"/>
            </a:pPr>
            <a:endParaRPr lang="en-US" dirty="0"/>
          </a:p>
        </p:txBody>
      </p:sp>
      <p:sp>
        <p:nvSpPr>
          <p:cNvPr id="7" name="Rectangle 6">
            <a:extLst>
              <a:ext uri="{FF2B5EF4-FFF2-40B4-BE49-F238E27FC236}">
                <a16:creationId xmlns:a16="http://schemas.microsoft.com/office/drawing/2014/main" id="{70710CE7-4400-48CF-88A0-8F5D02401F18}"/>
              </a:ext>
            </a:extLst>
          </p:cNvPr>
          <p:cNvSpPr/>
          <p:nvPr/>
        </p:nvSpPr>
        <p:spPr>
          <a:xfrm>
            <a:off x="7060464" y="2742284"/>
            <a:ext cx="28803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2382524"/>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21133</TotalTime>
  <Words>979</Words>
  <Application>Microsoft Office PowerPoint</Application>
  <PresentationFormat>On-screen Show (16:9)</PresentationFormat>
  <Paragraphs>139</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Courier New</vt:lpstr>
      <vt:lpstr>IGeLU_2016_16X9 (1)</vt:lpstr>
      <vt:lpstr>Physical holdings advanced search</vt:lpstr>
      <vt:lpstr>PowerPoint Presentation</vt:lpstr>
      <vt:lpstr>Introduction</vt:lpstr>
      <vt:lpstr>Introduction</vt:lpstr>
      <vt:lpstr>Introduction</vt:lpstr>
      <vt:lpstr>Introduction</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vt:lpstr>
      <vt:lpstr>Physical holdings advanced search results</vt:lpstr>
      <vt:lpstr>Physical holdings advanced search results</vt:lpstr>
      <vt:lpstr>Physical holdings advanced search results</vt:lpstr>
      <vt:lpstr>Physical holdings advanced search results</vt:lpstr>
      <vt:lpstr>Physical holdings advanced search results</vt:lpstr>
      <vt:lpstr>Physical holdings advanced search results</vt:lpstr>
      <vt:lpstr>Physical holdings advanced search results</vt:lpstr>
      <vt:lpstr>Physical holdings advanced search results</vt:lpstr>
      <vt:lpstr>Physical holdings advanced search results</vt:lpstr>
      <vt:lpstr>Physical holdings advanced search results</vt:lpstr>
      <vt:lpstr>Physical holdings advanced search results</vt:lpstr>
      <vt:lpstr>Physical holdings advanced search results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800</cp:revision>
  <dcterms:created xsi:type="dcterms:W3CDTF">2017-01-02T15:10:30Z</dcterms:created>
  <dcterms:modified xsi:type="dcterms:W3CDTF">2024-01-22T08:14:57Z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